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29" r:id="rId1"/>
  </p:sldMasterIdLst>
  <p:notesMasterIdLst>
    <p:notesMasterId r:id="rId14"/>
  </p:notesMasterIdLst>
  <p:sldIdLst>
    <p:sldId id="288" r:id="rId2"/>
    <p:sldId id="256" r:id="rId3"/>
    <p:sldId id="257" r:id="rId4"/>
    <p:sldId id="287" r:id="rId5"/>
    <p:sldId id="280" r:id="rId6"/>
    <p:sldId id="277" r:id="rId7"/>
    <p:sldId id="281" r:id="rId8"/>
    <p:sldId id="284" r:id="rId9"/>
    <p:sldId id="282" r:id="rId10"/>
    <p:sldId id="283" r:id="rId11"/>
    <p:sldId id="285" r:id="rId12"/>
    <p:sldId id="26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70" autoAdjust="0"/>
    <p:restoredTop sz="86402" autoAdjust="0"/>
  </p:normalViewPr>
  <p:slideViewPr>
    <p:cSldViewPr snapToGrid="0">
      <p:cViewPr varScale="1">
        <p:scale>
          <a:sx n="138" d="100"/>
          <a:sy n="138" d="100"/>
        </p:scale>
        <p:origin x="120" y="5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jpeg>
</file>

<file path=ppt/media/image12.png>
</file>

<file path=ppt/media/image2.png>
</file>

<file path=ppt/media/image3.png>
</file>

<file path=ppt/media/image4.png>
</file>

<file path=ppt/media/image5.png>
</file>

<file path=ppt/media/image6.png>
</file>

<file path=ppt/media/image7.jpg>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9592658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arthquake.usgs.gov/data/dyfi/background.php#ref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94" name="Shape 9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5388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0" name="Shape 100"/>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1" i="0" u="none" strike="noStrike" cap="none" dirty="0">
                <a:solidFill>
                  <a:srgbClr val="FF0000"/>
                </a:solidFill>
                <a:latin typeface="Calibri"/>
                <a:ea typeface="Calibri"/>
                <a:cs typeface="Calibri"/>
                <a:sym typeface="Calibri"/>
              </a:rPr>
              <a:t>Why listen to Max:</a:t>
            </a:r>
            <a:br>
              <a:rPr lang="en-US" sz="1200" b="1" i="0" u="none" strike="noStrike" cap="none" dirty="0">
                <a:solidFill>
                  <a:schemeClr val="dk1"/>
                </a:solidFill>
                <a:latin typeface="Calibri"/>
                <a:ea typeface="Calibri"/>
                <a:cs typeface="Calibri"/>
                <a:sym typeface="Calibri"/>
              </a:rPr>
            </a:br>
            <a:endParaRPr lang="en-US" sz="1200" b="1"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1" i="0" u="none" strike="noStrike" cap="none" dirty="0">
                <a:solidFill>
                  <a:schemeClr val="dk1"/>
                </a:solidFill>
                <a:latin typeface="Calibri"/>
                <a:ea typeface="Calibri"/>
                <a:cs typeface="Calibri"/>
                <a:sym typeface="Calibri"/>
              </a:rPr>
              <a:t>Why listen to Kristin:</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Non-traditional student who started at Dartmouth as a history major and is completing degree in Computer Science at CU Boulder</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Between Dartmouth and CU I headed up the global digital analytics at LEGO. Spent my time analyzing consumer data from LEGO digital content (ex. websites, apps)</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Love data and playing with data.</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Unnatural obsession segue ways into why we chose this project… </a:t>
            </a:r>
          </a:p>
        </p:txBody>
      </p:sp>
      <p:sp>
        <p:nvSpPr>
          <p:cNvPr id="101" name="Shape 101"/>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4023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8" name="Shape 128"/>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Magnitude 6</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3:20 (4:20 MT)</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6 mi </a:t>
            </a:r>
            <a:r>
              <a:rPr lang="en-US" sz="1200" b="0" i="0" u="none" strike="noStrike" cap="none" dirty="0" err="1">
                <a:solidFill>
                  <a:schemeClr val="dk1"/>
                </a:solidFill>
                <a:latin typeface="Calibri"/>
                <a:ea typeface="Calibri"/>
                <a:cs typeface="Calibri"/>
                <a:sym typeface="Calibri"/>
              </a:rPr>
              <a:t>sw</a:t>
            </a:r>
            <a:r>
              <a:rPr lang="en-US" sz="1200" b="0" i="0" u="none" strike="noStrike" cap="none" dirty="0">
                <a:solidFill>
                  <a:schemeClr val="dk1"/>
                </a:solidFill>
                <a:latin typeface="Calibri"/>
                <a:ea typeface="Calibri"/>
                <a:cs typeface="Calibri"/>
                <a:sym typeface="Calibri"/>
              </a:rPr>
              <a:t> Napa</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2 fatalities</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300 injuries</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2000 structures moderate to severe damage</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9 fires</a:t>
            </a:r>
            <a:endParaRPr sz="1200" b="0" i="0" u="none" strike="noStrike" cap="none" dirty="0">
              <a:solidFill>
                <a:schemeClr val="dk1"/>
              </a:solidFill>
              <a:latin typeface="Calibri"/>
              <a:ea typeface="Calibri"/>
              <a:cs typeface="Calibri"/>
              <a:sym typeface="Calibri"/>
            </a:endParaRPr>
          </a:p>
        </p:txBody>
      </p:sp>
      <p:sp>
        <p:nvSpPr>
          <p:cNvPr id="129" name="Shape 129"/>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4</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32868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8" name="Shape 128"/>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1</a:t>
            </a:r>
            <a:r>
              <a:rPr lang="en-US" sz="1200" b="0" i="0" u="none" strike="noStrike" cap="none" baseline="30000" dirty="0">
                <a:solidFill>
                  <a:schemeClr val="dk1"/>
                </a:solidFill>
                <a:latin typeface="Calibri"/>
                <a:ea typeface="Calibri"/>
                <a:cs typeface="Calibri"/>
                <a:sym typeface="Calibri"/>
              </a:rPr>
              <a:t>st</a:t>
            </a:r>
            <a:r>
              <a:rPr lang="en-US" sz="1200" b="0" i="0" u="none" strike="noStrike" cap="none" dirty="0">
                <a:solidFill>
                  <a:schemeClr val="dk1"/>
                </a:solidFill>
                <a:latin typeface="Calibri"/>
                <a:ea typeface="Calibri"/>
                <a:cs typeface="Calibri"/>
                <a:sym typeface="Calibri"/>
              </a:rPr>
              <a:t> </a:t>
            </a:r>
            <a:r>
              <a:rPr lang="en-US" sz="1200" b="0" i="0" u="none" strike="noStrike" cap="none" dirty="0" err="1">
                <a:solidFill>
                  <a:schemeClr val="dk1"/>
                </a:solidFill>
                <a:latin typeface="Calibri"/>
                <a:ea typeface="Calibri"/>
                <a:cs typeface="Calibri"/>
                <a:sym typeface="Calibri"/>
              </a:rPr>
              <a:t>shakemap</a:t>
            </a:r>
            <a:r>
              <a:rPr lang="en-US" sz="1200" b="0" i="0" u="none" strike="noStrike" cap="none" dirty="0">
                <a:solidFill>
                  <a:schemeClr val="dk1"/>
                </a:solidFill>
                <a:latin typeface="Calibri"/>
                <a:ea typeface="Calibri"/>
                <a:cs typeface="Calibri"/>
                <a:sym typeface="Calibri"/>
              </a:rPr>
              <a:t> issued 4 minutes after the earthquake</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First </a:t>
            </a:r>
            <a:r>
              <a:rPr lang="en-US" sz="1200" b="0" i="0" u="none" strike="noStrike" cap="none" dirty="0" err="1">
                <a:solidFill>
                  <a:schemeClr val="dk1"/>
                </a:solidFill>
                <a:latin typeface="Calibri"/>
                <a:ea typeface="Calibri"/>
                <a:cs typeface="Calibri"/>
                <a:sym typeface="Calibri"/>
              </a:rPr>
              <a:t>ShakeCast</a:t>
            </a:r>
            <a:r>
              <a:rPr lang="en-US" sz="1200" b="0" i="0" u="none" strike="noStrike" cap="none" dirty="0">
                <a:solidFill>
                  <a:schemeClr val="dk1"/>
                </a:solidFill>
                <a:latin typeface="Calibri"/>
                <a:ea typeface="Calibri"/>
                <a:cs typeface="Calibri"/>
                <a:sym typeface="Calibri"/>
              </a:rPr>
              <a:t> was issued 11 minutes after the earthquake</a:t>
            </a:r>
          </a:p>
          <a:p>
            <a:pPr marL="0" marR="0" lvl="0" indent="0" algn="l" rtl="0">
              <a:spcBef>
                <a:spcPts val="0"/>
              </a:spcBef>
              <a:buSzPct val="25000"/>
              <a:buNone/>
            </a:pPr>
            <a:r>
              <a:rPr lang="en-US" sz="1200" b="0" i="0" u="none" strike="noStrike" cap="none" dirty="0" err="1">
                <a:solidFill>
                  <a:schemeClr val="dk1"/>
                </a:solidFill>
                <a:latin typeface="Calibri"/>
                <a:ea typeface="Calibri"/>
                <a:cs typeface="Calibri"/>
                <a:sym typeface="Calibri"/>
              </a:rPr>
              <a:t>Shakealert</a:t>
            </a:r>
            <a:r>
              <a:rPr lang="en-US" sz="1200" b="0" i="0" u="none" strike="noStrike" cap="none" dirty="0">
                <a:solidFill>
                  <a:schemeClr val="dk1"/>
                </a:solidFill>
                <a:latin typeface="Calibri"/>
                <a:ea typeface="Calibri"/>
                <a:cs typeface="Calibri"/>
                <a:sym typeface="Calibri"/>
              </a:rPr>
              <a:t> gave 5 seconds of warning in </a:t>
            </a:r>
            <a:r>
              <a:rPr lang="en-US" sz="1200" b="0" i="0" u="none" strike="noStrike" cap="none" dirty="0" err="1">
                <a:solidFill>
                  <a:schemeClr val="dk1"/>
                </a:solidFill>
                <a:latin typeface="Calibri"/>
                <a:ea typeface="Calibri"/>
                <a:cs typeface="Calibri"/>
                <a:sym typeface="Calibri"/>
              </a:rPr>
              <a:t>Berkely</a:t>
            </a: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9 second warning to San Francisco</a:t>
            </a:r>
          </a:p>
          <a:p>
            <a:pPr marL="0" marR="0" lvl="0" indent="0" algn="l" rtl="0">
              <a:spcBef>
                <a:spcPts val="0"/>
              </a:spcBef>
              <a:buSzPct val="25000"/>
              <a:buNone/>
            </a:pPr>
            <a:endParaRPr lang="en-US" sz="1200" b="1"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Napa — like Los Angeles — sits in a basin topped with soft soil, which can cause prolonged earthquake shaking.</a:t>
            </a:r>
            <a:endParaRPr lang="en-US" sz="1200" b="1"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lang="en-US" sz="1200" b="1"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1" i="0" u="none" strike="noStrike" cap="none" dirty="0" err="1">
                <a:solidFill>
                  <a:schemeClr val="dk1"/>
                </a:solidFill>
                <a:latin typeface="Calibri"/>
                <a:ea typeface="Calibri"/>
                <a:cs typeface="Calibri"/>
                <a:sym typeface="Calibri"/>
              </a:rPr>
              <a:t>Shakemap</a:t>
            </a:r>
            <a:r>
              <a:rPr lang="en-US" sz="1200" b="0" i="0" u="none" strike="noStrike" cap="none" dirty="0">
                <a:solidFill>
                  <a:schemeClr val="dk1"/>
                </a:solidFill>
                <a:latin typeface="Calibri"/>
                <a:ea typeface="Calibri"/>
                <a:cs typeface="Calibri"/>
                <a:sym typeface="Calibri"/>
              </a:rPr>
              <a:t> </a:t>
            </a: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representation of actual ground shaking </a:t>
            </a: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focuses on the ground shaking produced by the earthquake, vs. descriptive parameters – epicenter,  magnitude</a:t>
            </a: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based on </a:t>
            </a:r>
            <a:r>
              <a:rPr lang="en-US" sz="1200" b="1" i="0" u="none" strike="noStrike" kern="1200" cap="none" dirty="0">
                <a:solidFill>
                  <a:schemeClr val="dk1"/>
                </a:solidFill>
                <a:effectLst/>
                <a:latin typeface="Calibri"/>
                <a:ea typeface="Calibri"/>
                <a:cs typeface="Calibri"/>
                <a:sym typeface="Calibri"/>
              </a:rPr>
              <a:t>point location measurements of the ground motion as recorded by seismometers</a:t>
            </a:r>
            <a:r>
              <a:rPr lang="en-US" sz="1200" b="0" i="0" u="none" strike="noStrike" kern="1200" cap="none" dirty="0">
                <a:solidFill>
                  <a:schemeClr val="dk1"/>
                </a:solidFill>
                <a:effectLst/>
                <a:latin typeface="Calibri"/>
                <a:ea typeface="Calibri"/>
                <a:cs typeface="Calibri"/>
                <a:sym typeface="Calibri"/>
              </a:rPr>
              <a:t>, </a:t>
            </a:r>
          </a:p>
          <a:p>
            <a:pPr marL="0" marR="0" lvl="0" indent="0" algn="l" defTabSz="914400" rtl="0" eaLnBrk="1" fontAlgn="auto" latinLnBrk="0" hangingPunct="1">
              <a:lnSpc>
                <a:spcPct val="100000"/>
              </a:lnSpc>
              <a:spcBef>
                <a:spcPts val="0"/>
              </a:spcBef>
              <a:spcAft>
                <a:spcPts val="0"/>
              </a:spcAft>
              <a:buClrTx/>
              <a:buSzPct val="25000"/>
              <a:buFontTx/>
              <a:buNone/>
              <a:tabLst/>
              <a:defRPr/>
            </a:pPr>
            <a:endParaRPr lang="en-US" sz="1200" b="0" i="0" u="none" strike="noStrike" kern="1200"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	and shaking intensity is estimated from these recordings by relating these recorded or interpolated ground motions to seismic intensity (for technical details, see </a:t>
            </a:r>
            <a:r>
              <a:rPr lang="en-US" sz="1200" b="0" i="0" u="none" strike="noStrike" kern="1200" cap="none" dirty="0">
                <a:solidFill>
                  <a:schemeClr val="dk1"/>
                </a:solidFill>
                <a:effectLst/>
                <a:latin typeface="Calibri"/>
                <a:ea typeface="Calibri"/>
                <a:cs typeface="Calibri"/>
                <a:sym typeface="Calibri"/>
                <a:hlinkClick r:id="rId3"/>
              </a:rPr>
              <a:t>Worden et al., 2010</a:t>
            </a:r>
            <a:r>
              <a:rPr lang="en-US" sz="1200" b="0" i="0" u="none" strike="noStrike" kern="1200" cap="none" dirty="0">
                <a:solidFill>
                  <a:schemeClr val="dk1"/>
                </a:solidFill>
                <a:effectLst/>
                <a:latin typeface="Calibri"/>
                <a:ea typeface="Calibri"/>
                <a:cs typeface="Calibri"/>
                <a:sym typeface="Calibri"/>
              </a:rPr>
              <a:t>). (2)</a:t>
            </a: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The </a:t>
            </a:r>
            <a:r>
              <a:rPr lang="en-US" sz="1200" b="1" i="0" u="none" strike="noStrike" kern="1200" cap="none" dirty="0">
                <a:solidFill>
                  <a:schemeClr val="dk1"/>
                </a:solidFill>
                <a:effectLst/>
                <a:latin typeface="Calibri"/>
                <a:ea typeface="Calibri"/>
                <a:cs typeface="Calibri"/>
                <a:sym typeface="Calibri"/>
              </a:rPr>
              <a:t>effect of an earthquake </a:t>
            </a:r>
            <a:r>
              <a:rPr lang="en-US" sz="1200" b="0" i="0" u="none" strike="noStrike" kern="1200" cap="none" dirty="0">
                <a:solidFill>
                  <a:schemeClr val="dk1"/>
                </a:solidFill>
                <a:effectLst/>
                <a:latin typeface="Calibri"/>
                <a:ea typeface="Calibri"/>
                <a:cs typeface="Calibri"/>
                <a:sym typeface="Calibri"/>
              </a:rPr>
              <a:t>on the Earth's surface is </a:t>
            </a:r>
            <a:r>
              <a:rPr lang="en-US" sz="1200" b="1" i="0" u="none" strike="noStrike" kern="1200" cap="none" dirty="0">
                <a:solidFill>
                  <a:schemeClr val="dk1"/>
                </a:solidFill>
                <a:effectLst/>
                <a:latin typeface="Calibri"/>
                <a:ea typeface="Calibri"/>
                <a:cs typeface="Calibri"/>
                <a:sym typeface="Calibri"/>
              </a:rPr>
              <a:t>called the intensity</a:t>
            </a:r>
            <a:r>
              <a:rPr lang="en-US" sz="1200" b="0" i="0" u="none" strike="noStrike" kern="1200" cap="none" dirty="0">
                <a:solidFill>
                  <a:schemeClr val="dk1"/>
                </a:solidFill>
                <a:effectLst/>
                <a:latin typeface="Calibri"/>
                <a:ea typeface="Calibri"/>
                <a:cs typeface="Calibri"/>
                <a:sym typeface="Calibri"/>
              </a:rPr>
              <a:t>. The intensity scale consists of a series of certain key responses such as people awakening, movement of furniture, damage to chimneys, and finally - total destruction. Although numerous </a:t>
            </a:r>
            <a:r>
              <a:rPr lang="en-US" sz="1200" b="0" i="1" u="none" strike="noStrike" kern="1200" cap="none" dirty="0">
                <a:solidFill>
                  <a:schemeClr val="dk1"/>
                </a:solidFill>
                <a:effectLst/>
                <a:latin typeface="Calibri"/>
                <a:ea typeface="Calibri"/>
                <a:cs typeface="Calibri"/>
                <a:sym typeface="Calibri"/>
              </a:rPr>
              <a:t>intensity scales</a:t>
            </a:r>
            <a:r>
              <a:rPr lang="en-US" sz="1200" b="0" i="0" u="none" strike="noStrike" kern="1200" cap="none" dirty="0">
                <a:solidFill>
                  <a:schemeClr val="dk1"/>
                </a:solidFill>
                <a:effectLst/>
                <a:latin typeface="Calibri"/>
                <a:ea typeface="Calibri"/>
                <a:cs typeface="Calibri"/>
                <a:sym typeface="Calibri"/>
              </a:rPr>
              <a:t> have been developed over the last several hundred years to evaluate the effects of earthquakes, the one currently used in the United States is the Modified </a:t>
            </a:r>
            <a:r>
              <a:rPr lang="en-US" sz="1200" b="0" i="0" u="none" strike="noStrike" kern="1200" cap="none" dirty="0" err="1">
                <a:solidFill>
                  <a:schemeClr val="dk1"/>
                </a:solidFill>
                <a:effectLst/>
                <a:latin typeface="Calibri"/>
                <a:ea typeface="Calibri"/>
                <a:cs typeface="Calibri"/>
                <a:sym typeface="Calibri"/>
              </a:rPr>
              <a:t>Mercalli</a:t>
            </a:r>
            <a:r>
              <a:rPr lang="en-US" sz="1200" b="0" i="0" u="none" strike="noStrike" kern="1200" cap="none" dirty="0">
                <a:solidFill>
                  <a:schemeClr val="dk1"/>
                </a:solidFill>
                <a:effectLst/>
                <a:latin typeface="Calibri"/>
                <a:ea typeface="Calibri"/>
                <a:cs typeface="Calibri"/>
                <a:sym typeface="Calibri"/>
              </a:rPr>
              <a:t> (MM) Intensity Scale. It was developed in 1931 by the American seismologists Harry Wood and Frank Neumann. This scale, composed of increasing levels of intensity that range from imperceptible shaking to catastrophic destruction, is designated by Roman numerals. It does not have a mathematical basis; instead it is an arbitrary ranking based on observed effects</a:t>
            </a:r>
          </a:p>
          <a:p>
            <a:pPr marL="0" marR="0" lvl="0" indent="0" algn="l" rtl="0">
              <a:spcBef>
                <a:spcPts val="0"/>
              </a:spcBef>
              <a:buSzPct val="25000"/>
              <a:buNone/>
            </a:pPr>
            <a:endParaRPr lang="en-US" sz="1200" b="0"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range of ground shaking levels at sites throughout the region, depending on</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distance from the earthquake fault that rupture </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the rock and soil conditions at sites, </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and variations in the propagation of seismic waves due to structure of the Earth’s crust.(1)</a:t>
            </a:r>
          </a:p>
          <a:p>
            <a:pPr marL="0" marR="0" lvl="0" indent="0" algn="l" rtl="0">
              <a:spcBef>
                <a:spcPts val="0"/>
              </a:spcBef>
              <a:buSzPct val="25000"/>
              <a:buNone/>
            </a:pPr>
            <a:endParaRPr lang="en-US" sz="1200" b="1"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lang="en-US" sz="1200" b="0" i="0" u="none" strike="noStrike" kern="1200" cap="none" dirty="0">
              <a:solidFill>
                <a:schemeClr val="dk1"/>
              </a:solidFill>
              <a:effectLst/>
              <a:latin typeface="Calibri"/>
              <a:ea typeface="Calibri"/>
              <a:cs typeface="Calibri"/>
              <a:sym typeface="Calibri"/>
            </a:endParaRP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Contours indicate intensities</a:t>
            </a: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Colors – intensity value</a:t>
            </a:r>
          </a:p>
          <a:p>
            <a:pPr marL="0" marR="0" lvl="0" indent="0" algn="l" rtl="0">
              <a:spcBef>
                <a:spcPts val="0"/>
              </a:spcBef>
              <a:buSzPct val="25000"/>
              <a:buNone/>
            </a:pPr>
            <a:endParaRPr lang="en-US" sz="1200" b="1" i="1" u="none" strike="noStrike" cap="none" dirty="0">
              <a:solidFill>
                <a:schemeClr val="dk1"/>
              </a:solidFill>
              <a:latin typeface="Calibri"/>
              <a:ea typeface="Calibri"/>
              <a:cs typeface="Calibri"/>
              <a:sym typeface="Calibri"/>
            </a:endParaRPr>
          </a:p>
          <a:p>
            <a:endParaRPr lang="en-US" sz="1200" b="0" i="0" u="none" strike="noStrike" kern="1200" cap="none" dirty="0">
              <a:solidFill>
                <a:schemeClr val="dk1"/>
              </a:solidFill>
              <a:effectLst/>
              <a:latin typeface="Calibri"/>
              <a:cs typeface="Calibri"/>
              <a:sym typeface="Calibri"/>
            </a:endParaRPr>
          </a:p>
          <a:p>
            <a:r>
              <a:rPr lang="en-US" sz="1200" b="0" i="0" u="none" strike="noStrike" kern="1200" cap="none" dirty="0">
                <a:solidFill>
                  <a:schemeClr val="dk1"/>
                </a:solidFill>
                <a:effectLst/>
                <a:latin typeface="Calibri"/>
                <a:cs typeface="Calibri"/>
                <a:sym typeface="Calibri"/>
              </a:rPr>
              <a:t>https://earthquake.usgs.gov/learn/topics/mercalli.php</a:t>
            </a:r>
            <a:endParaRPr lang="en-US" dirty="0"/>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1 http://usgs.github.io/shakemap/introduction.html</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2 https://earthquake.usgs.gov/data/dyfi/background.php</a:t>
            </a:r>
            <a:endParaRPr sz="1200" b="0"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p:txBody>
      </p:sp>
      <p:sp>
        <p:nvSpPr>
          <p:cNvPr id="129" name="Shape 129"/>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6</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21509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Calibri"/>
                <a:ea typeface="Calibri"/>
                <a:cs typeface="Calibri"/>
                <a:sym typeface="Calibri"/>
              </a:rPr>
              <a:t>7</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550695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156" name="Shape 15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5553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7026903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8067825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22054882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0593228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0786877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701105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4390602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6808268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203560721"/>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1_Two Content">
    <p:bg>
      <p:bgPr>
        <a:solidFill>
          <a:schemeClr val="bg1"/>
        </a:solidFill>
        <a:effectLst/>
      </p:bgPr>
    </p:bg>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838200" y="1825625"/>
            <a:ext cx="5181600" cy="4351200"/>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tx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23" name="Shape 23"/>
          <p:cNvSpPr txBox="1">
            <a:spLocks noGrp="1"/>
          </p:cNvSpPr>
          <p:nvPr>
            <p:ph type="body" idx="2"/>
          </p:nvPr>
        </p:nvSpPr>
        <p:spPr>
          <a:xfrm>
            <a:off x="6172200" y="1825625"/>
            <a:ext cx="5181600" cy="4351200"/>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tx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24" name="Shape 24"/>
          <p:cNvSpPr txBox="1">
            <a:spLocks noGrp="1"/>
          </p:cNvSpPr>
          <p:nvPr>
            <p:ph type="dt" idx="10"/>
          </p:nvPr>
        </p:nvSpPr>
        <p:spPr>
          <a:xfrm>
            <a:off x="838200" y="6356350"/>
            <a:ext cx="2743200" cy="365100"/>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4038600" y="6356350"/>
            <a:ext cx="4114800" cy="365100"/>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8610600" y="6356350"/>
            <a:ext cx="27432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
        <p:nvSpPr>
          <p:cNvPr id="27" name="Shape 27"/>
          <p:cNvSpPr txBox="1">
            <a:spLocks noGrp="1"/>
          </p:cNvSpPr>
          <p:nvPr>
            <p:ph type="body" idx="3"/>
          </p:nvPr>
        </p:nvSpPr>
        <p:spPr>
          <a:xfrm>
            <a:off x="838200" y="384629"/>
            <a:ext cx="5181600" cy="1306200"/>
          </a:xfrm>
          <a:prstGeom prst="rect">
            <a:avLst/>
          </a:prstGeom>
          <a:noFill/>
          <a:ln>
            <a:noFill/>
          </a:ln>
        </p:spPr>
        <p:txBody>
          <a:bodyPr lIns="91425" tIns="91425" rIns="91425" bIns="91425" anchor="ctr" anchorCtr="0"/>
          <a:lstStyle>
            <a:lvl1pPr marL="0" marR="0" lvl="0"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Font typeface="Arial"/>
              <a:buNone/>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body" idx="4"/>
          </p:nvPr>
        </p:nvSpPr>
        <p:spPr>
          <a:xfrm>
            <a:off x="6172200" y="384629"/>
            <a:ext cx="5181600" cy="1306200"/>
          </a:xfrm>
          <a:prstGeom prst="rect">
            <a:avLst/>
          </a:prstGeom>
          <a:noFill/>
          <a:ln>
            <a:noFill/>
          </a:ln>
        </p:spPr>
        <p:txBody>
          <a:bodyPr lIns="91425" tIns="91425" rIns="91425" bIns="91425" anchor="ctr" anchorCtr="0"/>
          <a:lstStyle>
            <a:lvl1pPr marL="0" marR="0" lvl="0"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Font typeface="Arial"/>
              <a:buNone/>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3633353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796402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981544101"/>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56522171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375973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592648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337980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670797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76997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141579708"/>
      </p:ext>
    </p:extLst>
  </p:cSld>
  <p:clrMap bg1="dk1" tx1="lt1" bg2="dk2" tx2="lt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 id="2147483747" r:id="rId18"/>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Title 3"/>
          <p:cNvSpPr>
            <a:spLocks noGrp="1"/>
          </p:cNvSpPr>
          <p:nvPr>
            <p:ph type="title"/>
          </p:nvPr>
        </p:nvSpPr>
        <p:spPr>
          <a:xfrm>
            <a:off x="1262509" y="1912370"/>
            <a:ext cx="9590550" cy="1828813"/>
          </a:xfrm>
        </p:spPr>
        <p:txBody>
          <a:bodyPr>
            <a:normAutofit/>
          </a:bodyPr>
          <a:lstStyle/>
          <a:p>
            <a:r>
              <a:rPr lang="en-US" sz="5400" dirty="0"/>
              <a:t>maxrlnd.shinyapps.io/</a:t>
            </a:r>
            <a:r>
              <a:rPr lang="en-US" sz="5400" dirty="0" err="1"/>
              <a:t>MaxShiny</a:t>
            </a:r>
            <a:endParaRPr lang="en-US" sz="5400" dirty="0"/>
          </a:p>
        </p:txBody>
      </p:sp>
    </p:spTree>
    <p:extLst>
      <p:ext uri="{BB962C8B-B14F-4D97-AF65-F5344CB8AC3E}">
        <p14:creationId xmlns:p14="http://schemas.microsoft.com/office/powerpoint/2010/main" val="16664123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a:t>
            </a:r>
          </a:p>
        </p:txBody>
      </p:sp>
      <p:sp>
        <p:nvSpPr>
          <p:cNvPr id="3" name="Content Placeholder 2"/>
          <p:cNvSpPr>
            <a:spLocks noGrp="1"/>
          </p:cNvSpPr>
          <p:nvPr>
            <p:ph idx="1"/>
          </p:nvPr>
        </p:nvSpPr>
        <p:spPr/>
        <p:txBody>
          <a:bodyPr/>
          <a:lstStyle/>
          <a:p>
            <a:r>
              <a:rPr lang="en-US" dirty="0"/>
              <a:t>Representative sample?</a:t>
            </a:r>
          </a:p>
          <a:p>
            <a:r>
              <a:rPr lang="en-US" dirty="0"/>
              <a:t>Amount of data</a:t>
            </a:r>
          </a:p>
          <a:p>
            <a:endParaRPr lang="en-US" dirty="0"/>
          </a:p>
        </p:txBody>
      </p:sp>
    </p:spTree>
    <p:extLst>
      <p:ext uri="{BB962C8B-B14F-4D97-AF65-F5344CB8AC3E}">
        <p14:creationId xmlns:p14="http://schemas.microsoft.com/office/powerpoint/2010/main" val="2578849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750256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ctrTitle" idx="4294967295"/>
          </p:nvPr>
        </p:nvSpPr>
        <p:spPr>
          <a:xfrm>
            <a:off x="719138" y="2166938"/>
            <a:ext cx="11472862" cy="173831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dk1"/>
              </a:buClr>
              <a:buSzPct val="25000"/>
              <a:buFont typeface="Calibri"/>
              <a:buNone/>
            </a:pPr>
            <a:r>
              <a:rPr lang="en-US" sz="7200" dirty="0">
                <a:solidFill>
                  <a:schemeClr val="tx1"/>
                </a:solidFill>
                <a:latin typeface="Calibri"/>
                <a:ea typeface="Calibri"/>
                <a:cs typeface="Calibri"/>
                <a:sym typeface="Calibri"/>
              </a:rPr>
              <a:t>t</a:t>
            </a:r>
            <a:r>
              <a:rPr lang="en-US" sz="7200" b="0" i="0" u="none" strike="noStrike" cap="none" dirty="0">
                <a:solidFill>
                  <a:schemeClr val="tx1"/>
                </a:solidFill>
                <a:latin typeface="Calibri"/>
                <a:ea typeface="Calibri"/>
                <a:cs typeface="Calibri"/>
                <a:sym typeface="Calibri"/>
              </a:rPr>
              <a: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5"/>
        <p:cNvGrpSpPr/>
        <p:nvPr/>
      </p:nvGrpSpPr>
      <p:grpSpPr>
        <a:xfrm>
          <a:off x="0" y="0"/>
          <a:ext cx="0" cy="0"/>
          <a:chOff x="0" y="0"/>
          <a:chExt cx="0" cy="0"/>
        </a:xfrm>
      </p:grpSpPr>
      <p:sp>
        <p:nvSpPr>
          <p:cNvPr id="96" name="Shape 96"/>
          <p:cNvSpPr txBox="1">
            <a:spLocks noGrp="1"/>
          </p:cNvSpPr>
          <p:nvPr>
            <p:ph type="ctrTitle"/>
          </p:nvPr>
        </p:nvSpPr>
        <p:spPr/>
        <p:txBody>
          <a:bodyPr>
            <a:normAutofit/>
          </a:bodyPr>
          <a:lstStyle/>
          <a:p>
            <a:pPr lvl="0"/>
            <a:r>
              <a:rPr lang="en-US" dirty="0">
                <a:sym typeface="Calibri"/>
              </a:rPr>
              <a:t>Crowdsourced social data in earthquake analysis</a:t>
            </a:r>
          </a:p>
        </p:txBody>
      </p:sp>
      <p:sp>
        <p:nvSpPr>
          <p:cNvPr id="97" name="Shape 97"/>
          <p:cNvSpPr txBox="1">
            <a:spLocks noGrp="1"/>
          </p:cNvSpPr>
          <p:nvPr>
            <p:ph type="subTitle" idx="1"/>
          </p:nvPr>
        </p:nvSpPr>
        <p:spPr/>
        <p:txBody>
          <a:bodyPr/>
          <a:lstStyle/>
          <a:p>
            <a:pPr lvl="0"/>
            <a:r>
              <a:rPr lang="en-US">
                <a:sym typeface="Calibri"/>
              </a:rPr>
              <a:t>Max Roland</a:t>
            </a:r>
          </a:p>
          <a:p>
            <a:pPr lvl="0"/>
            <a:r>
              <a:rPr lang="en-US">
                <a:sym typeface="Calibri"/>
              </a:rPr>
              <a:t>Kristin Robinson</a:t>
            </a:r>
          </a:p>
          <a:p>
            <a:pPr lvl="0"/>
            <a:endParaRPr lang="en-US" dirty="0">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5" name="Shape 105"/>
          <p:cNvSpPr txBox="1">
            <a:spLocks noGrp="1"/>
          </p:cNvSpPr>
          <p:nvPr>
            <p:ph type="body" idx="3"/>
          </p:nvPr>
        </p:nvSpPr>
        <p:spPr/>
        <p:txBody>
          <a:bodyPr>
            <a:normAutofit/>
          </a:bodyPr>
          <a:lstStyle/>
          <a:p>
            <a:pPr lvl="0"/>
            <a:r>
              <a:rPr lang="en-US" sz="3600" dirty="0">
                <a:solidFill>
                  <a:schemeClr val="tx1"/>
                </a:solidFill>
                <a:sym typeface="Calibri"/>
              </a:rPr>
              <a:t>Max</a:t>
            </a:r>
          </a:p>
        </p:txBody>
      </p:sp>
      <p:sp>
        <p:nvSpPr>
          <p:cNvPr id="106" name="Shape 106"/>
          <p:cNvSpPr txBox="1">
            <a:spLocks noGrp="1"/>
          </p:cNvSpPr>
          <p:nvPr>
            <p:ph type="body" idx="4"/>
          </p:nvPr>
        </p:nvSpPr>
        <p:spPr/>
        <p:txBody>
          <a:bodyPr>
            <a:normAutofit/>
          </a:bodyPr>
          <a:lstStyle/>
          <a:p>
            <a:pPr lvl="0"/>
            <a:r>
              <a:rPr lang="en-US" sz="3600" dirty="0">
                <a:solidFill>
                  <a:schemeClr val="tx1"/>
                </a:solidFill>
                <a:sym typeface="Calibri"/>
              </a:rPr>
              <a:t>Kristin</a:t>
            </a:r>
          </a:p>
        </p:txBody>
      </p:sp>
      <p:sp>
        <p:nvSpPr>
          <p:cNvPr id="13" name="Shape 103"/>
          <p:cNvSpPr txBox="1">
            <a:spLocks/>
          </p:cNvSpPr>
          <p:nvPr/>
        </p:nvSpPr>
        <p:spPr>
          <a:xfrm>
            <a:off x="6106415" y="1825625"/>
            <a:ext cx="5181600" cy="4351200"/>
          </a:xfrm>
          <a:prstGeom prst="rect">
            <a:avLst/>
          </a:prstGeom>
          <a:noFill/>
          <a:ln>
            <a:noFill/>
          </a:ln>
          <a:effectLst>
            <a:outerShdw blurRad="25400" dir="17880000">
              <a:srgbClr val="000000">
                <a:alpha val="46000"/>
              </a:srgbClr>
            </a:outerShdw>
          </a:effectLst>
        </p:spPr>
        <p:txBody>
          <a:bodyPr vert="horz" lIns="91425" tIns="91425" rIns="91425" bIns="91425" rtlCol="0" anchor="t" anchorCtr="0">
            <a:normAutofit fontScale="62500" lnSpcReduction="20000"/>
          </a:bodyPr>
          <a:lstStyle>
            <a:lvl1pPr marL="228600" marR="0" lvl="0" indent="-50800" algn="l" defTabSz="457200" rtl="0" eaLnBrk="1" latinLnBrk="0" hangingPunct="1">
              <a:lnSpc>
                <a:spcPct val="90000"/>
              </a:lnSpc>
              <a:spcBef>
                <a:spcPts val="1000"/>
              </a:spcBef>
              <a:spcAft>
                <a:spcPts val="600"/>
              </a:spcAft>
              <a:buClr>
                <a:schemeClr val="dk1"/>
              </a:buClr>
              <a:buSzPct val="100000"/>
              <a:buFont typeface="Arial"/>
              <a:buChar char="•"/>
              <a:defRPr sz="2800" b="0" i="0" u="none" strike="noStrike" kern="1200" cap="none">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Calibri"/>
                <a:ea typeface="Calibri"/>
                <a:cs typeface="Calibri"/>
                <a:sym typeface="Calibri"/>
              </a:defRPr>
            </a:lvl1pPr>
            <a:lvl2pPr marL="685800" marR="0" lvl="1" indent="-76200" algn="l" defTabSz="457200" rtl="0" eaLnBrk="1" latinLnBrk="0" hangingPunct="1">
              <a:lnSpc>
                <a:spcPct val="90000"/>
              </a:lnSpc>
              <a:spcBef>
                <a:spcPts val="500"/>
              </a:spcBef>
              <a:spcAft>
                <a:spcPts val="600"/>
              </a:spcAft>
              <a:buClr>
                <a:schemeClr val="dk1"/>
              </a:buClr>
              <a:buSzPct val="100000"/>
              <a:buFont typeface="Arial"/>
              <a:buChar char="•"/>
              <a:defRPr sz="24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2pPr>
            <a:lvl3pPr marL="1143000" marR="0" lvl="2" indent="-101600" algn="l" defTabSz="457200" rtl="0" eaLnBrk="1" latinLnBrk="0" hangingPunct="1">
              <a:lnSpc>
                <a:spcPct val="90000"/>
              </a:lnSpc>
              <a:spcBef>
                <a:spcPts val="500"/>
              </a:spcBef>
              <a:spcAft>
                <a:spcPts val="600"/>
              </a:spcAft>
              <a:buClr>
                <a:schemeClr val="dk1"/>
              </a:buClr>
              <a:buSzPct val="100000"/>
              <a:buFont typeface="Arial"/>
              <a:buChar char="•"/>
              <a:defRPr sz="20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3pPr>
            <a:lvl4pPr marL="1600200" marR="0" lvl="3"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4pPr>
            <a:lvl5pPr marL="2057400" marR="0" lvl="4"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5pPr>
            <a:lvl6pPr marL="2514600" marR="0" lvl="5"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6pPr>
            <a:lvl7pPr marL="2971800" marR="0" lvl="6"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7pPr>
            <a:lvl8pPr marL="3429000" marR="0" lvl="7"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8pPr>
            <a:lvl9pPr marL="3886200" marR="0" lvl="8"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9pPr>
          </a:lstStyle>
          <a:p>
            <a:pPr>
              <a:lnSpc>
                <a:spcPct val="150000"/>
              </a:lnSpc>
            </a:pPr>
            <a:r>
              <a:rPr lang="en-US" sz="4600" dirty="0"/>
              <a:t>University of Colorado</a:t>
            </a:r>
          </a:p>
          <a:p>
            <a:pPr lvl="1">
              <a:lnSpc>
                <a:spcPct val="150000"/>
              </a:lnSpc>
            </a:pPr>
            <a:r>
              <a:rPr lang="en-US" sz="4000" dirty="0">
                <a:solidFill>
                  <a:schemeClr val="tx1"/>
                </a:solidFill>
              </a:rPr>
              <a:t>Computer Science Major</a:t>
            </a:r>
            <a:endParaRPr lang="en-US" dirty="0"/>
          </a:p>
          <a:p>
            <a:pPr>
              <a:lnSpc>
                <a:spcPct val="150000"/>
              </a:lnSpc>
            </a:pPr>
            <a:r>
              <a:rPr lang="en-US" sz="4600" dirty="0"/>
              <a:t>LEGO Head of Digital Analytics</a:t>
            </a:r>
          </a:p>
          <a:p>
            <a:pPr marL="635000" lvl="1" indent="0">
              <a:lnSpc>
                <a:spcPct val="150000"/>
              </a:lnSpc>
              <a:buFont typeface="Arial"/>
              <a:buNone/>
            </a:pPr>
            <a:r>
              <a:rPr lang="en-US" sz="4000" dirty="0">
                <a:solidFill>
                  <a:schemeClr val="tx1"/>
                </a:solidFill>
              </a:rPr>
              <a:t>Analysis of consumer data from digital content</a:t>
            </a:r>
          </a:p>
          <a:p>
            <a:pPr marL="177800" indent="0">
              <a:lnSpc>
                <a:spcPct val="150000"/>
              </a:lnSpc>
              <a:buFont typeface="Arial"/>
              <a:buNone/>
            </a:pPr>
            <a:r>
              <a:rPr lang="en-US" sz="5100" dirty="0"/>
              <a:t>@</a:t>
            </a:r>
            <a:r>
              <a:rPr lang="en-US" sz="5100" dirty="0" err="1"/>
              <a:t>Kristin_CUBoulder</a:t>
            </a:r>
            <a:endParaRPr lang="en-US" sz="5100" dirty="0"/>
          </a:p>
        </p:txBody>
      </p:sp>
      <p:sp>
        <p:nvSpPr>
          <p:cNvPr id="6" name="Shape 103"/>
          <p:cNvSpPr txBox="1">
            <a:spLocks/>
          </p:cNvSpPr>
          <p:nvPr/>
        </p:nvSpPr>
        <p:spPr>
          <a:xfrm>
            <a:off x="543268" y="1825625"/>
            <a:ext cx="5181600" cy="4351200"/>
          </a:xfrm>
          <a:prstGeom prst="rect">
            <a:avLst/>
          </a:prstGeom>
          <a:noFill/>
          <a:ln>
            <a:noFill/>
          </a:ln>
          <a:effectLst>
            <a:outerShdw blurRad="25400" dir="17880000">
              <a:srgbClr val="000000">
                <a:alpha val="46000"/>
              </a:srgbClr>
            </a:outerShdw>
          </a:effectLst>
        </p:spPr>
        <p:txBody>
          <a:bodyPr vert="horz" lIns="91425" tIns="91425" rIns="91425" bIns="91425" rtlCol="0" anchor="t" anchorCtr="0">
            <a:normAutofit fontScale="62500" lnSpcReduction="20000"/>
          </a:bodyPr>
          <a:lstStyle>
            <a:lvl1pPr marL="228600" marR="0" lvl="0" indent="-50800" algn="l" defTabSz="457200" rtl="0" eaLnBrk="1" latinLnBrk="0" hangingPunct="1">
              <a:lnSpc>
                <a:spcPct val="90000"/>
              </a:lnSpc>
              <a:spcBef>
                <a:spcPts val="1000"/>
              </a:spcBef>
              <a:spcAft>
                <a:spcPts val="600"/>
              </a:spcAft>
              <a:buClr>
                <a:schemeClr val="dk1"/>
              </a:buClr>
              <a:buSzPct val="100000"/>
              <a:buFont typeface="Arial"/>
              <a:buChar char="•"/>
              <a:defRPr sz="2800" b="0" i="0" u="none" strike="noStrike" kern="1200" cap="none">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Calibri"/>
                <a:ea typeface="Calibri"/>
                <a:cs typeface="Calibri"/>
                <a:sym typeface="Calibri"/>
              </a:defRPr>
            </a:lvl1pPr>
            <a:lvl2pPr marL="685800" marR="0" lvl="1" indent="-76200" algn="l" defTabSz="457200" rtl="0" eaLnBrk="1" latinLnBrk="0" hangingPunct="1">
              <a:lnSpc>
                <a:spcPct val="90000"/>
              </a:lnSpc>
              <a:spcBef>
                <a:spcPts val="500"/>
              </a:spcBef>
              <a:spcAft>
                <a:spcPts val="600"/>
              </a:spcAft>
              <a:buClr>
                <a:schemeClr val="dk1"/>
              </a:buClr>
              <a:buSzPct val="100000"/>
              <a:buFont typeface="Arial"/>
              <a:buChar char="•"/>
              <a:defRPr sz="24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2pPr>
            <a:lvl3pPr marL="1143000" marR="0" lvl="2" indent="-101600" algn="l" defTabSz="457200" rtl="0" eaLnBrk="1" latinLnBrk="0" hangingPunct="1">
              <a:lnSpc>
                <a:spcPct val="90000"/>
              </a:lnSpc>
              <a:spcBef>
                <a:spcPts val="500"/>
              </a:spcBef>
              <a:spcAft>
                <a:spcPts val="600"/>
              </a:spcAft>
              <a:buClr>
                <a:schemeClr val="dk1"/>
              </a:buClr>
              <a:buSzPct val="100000"/>
              <a:buFont typeface="Arial"/>
              <a:buChar char="•"/>
              <a:defRPr sz="20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3pPr>
            <a:lvl4pPr marL="1600200" marR="0" lvl="3"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4pPr>
            <a:lvl5pPr marL="2057400" marR="0" lvl="4"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5pPr>
            <a:lvl6pPr marL="2514600" marR="0" lvl="5"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6pPr>
            <a:lvl7pPr marL="2971800" marR="0" lvl="6"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7pPr>
            <a:lvl8pPr marL="3429000" marR="0" lvl="7"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8pPr>
            <a:lvl9pPr marL="3886200" marR="0" lvl="8"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9pPr>
          </a:lstStyle>
          <a:p>
            <a:pPr>
              <a:lnSpc>
                <a:spcPct val="150000"/>
              </a:lnSpc>
            </a:pPr>
            <a:r>
              <a:rPr lang="en-US" sz="4600" dirty="0"/>
              <a:t>University of Colorado</a:t>
            </a:r>
          </a:p>
          <a:p>
            <a:pPr lvl="1">
              <a:lnSpc>
                <a:spcPct val="150000"/>
              </a:lnSpc>
            </a:pPr>
            <a:r>
              <a:rPr lang="en-US" sz="4000" dirty="0">
                <a:solidFill>
                  <a:schemeClr val="tx1"/>
                </a:solidFill>
              </a:rPr>
              <a:t>Geography - GIS Major</a:t>
            </a:r>
            <a:endParaRPr lang="en-US" dirty="0"/>
          </a:p>
          <a:p>
            <a:pPr>
              <a:lnSpc>
                <a:spcPct val="150000"/>
              </a:lnSpc>
            </a:pPr>
            <a:r>
              <a:rPr lang="en-US" sz="4600" dirty="0" err="1"/>
              <a:t>EarthLab</a:t>
            </a:r>
            <a:r>
              <a:rPr lang="en-US" sz="4600" dirty="0"/>
              <a:t> Research Assistant</a:t>
            </a:r>
          </a:p>
          <a:p>
            <a:pPr marL="635000" lvl="1" indent="0">
              <a:lnSpc>
                <a:spcPct val="150000"/>
              </a:lnSpc>
              <a:buFont typeface="Arial"/>
              <a:buNone/>
            </a:pPr>
            <a:r>
              <a:rPr lang="en-US" sz="4000" dirty="0">
                <a:solidFill>
                  <a:schemeClr val="tx1"/>
                </a:solidFill>
              </a:rPr>
              <a:t>Research into large scale natural hazard events and mitigation</a:t>
            </a:r>
          </a:p>
          <a:p>
            <a:pPr marL="177800" indent="0">
              <a:lnSpc>
                <a:spcPct val="150000"/>
              </a:lnSpc>
              <a:buFont typeface="Arial"/>
              <a:buNone/>
            </a:pPr>
            <a:r>
              <a:rPr lang="en-US" sz="5100" dirty="0"/>
              <a:t>@</a:t>
            </a:r>
            <a:r>
              <a:rPr lang="en-US" sz="5100" dirty="0" err="1"/>
              <a:t>Maxrlnd</a:t>
            </a:r>
            <a:endParaRPr lang="en-US" sz="51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1" name="Shape 138"/>
          <p:cNvSpPr txBox="1">
            <a:spLocks noGrp="1"/>
          </p:cNvSpPr>
          <p:nvPr>
            <p:ph type="title"/>
          </p:nvPr>
        </p:nvSpPr>
        <p:spPr>
          <a:xfrm>
            <a:off x="7865806" y="2194560"/>
            <a:ext cx="4001729" cy="1739347"/>
          </a:xfrm>
        </p:spPr>
        <p:txBody>
          <a:bodyPr vert="horz" lIns="91440" tIns="45720" rIns="91440" bIns="45720" rtlCol="0" anchor="ctr">
            <a:normAutofit/>
          </a:bodyPr>
          <a:lstStyle/>
          <a:p>
            <a:pPr lvl="0" algn="ctr">
              <a:lnSpc>
                <a:spcPct val="80000"/>
              </a:lnSpc>
            </a:pPr>
            <a:r>
              <a:rPr lang="en-US" sz="4800" spc="150" dirty="0">
                <a:sym typeface="Calibri"/>
              </a:rPr>
              <a:t>area of interest</a:t>
            </a:r>
          </a:p>
        </p:txBody>
      </p:sp>
      <p:pic>
        <p:nvPicPr>
          <p:cNvPr id="3" name="Picture 2"/>
          <p:cNvPicPr>
            <a:picLocks noChangeAspect="1"/>
          </p:cNvPicPr>
          <p:nvPr/>
        </p:nvPicPr>
        <p:blipFill rotWithShape="1">
          <a:blip r:embed="rId3"/>
          <a:srcRect l="34802" t="13909" r="14479"/>
          <a:stretch/>
        </p:blipFill>
        <p:spPr>
          <a:xfrm>
            <a:off x="0" y="11724"/>
            <a:ext cx="7170474" cy="6846276"/>
          </a:xfrm>
          <a:prstGeom prst="rect">
            <a:avLst/>
          </a:prstGeom>
        </p:spPr>
      </p:pic>
    </p:spTree>
    <p:extLst>
      <p:ext uri="{BB962C8B-B14F-4D97-AF65-F5344CB8AC3E}">
        <p14:creationId xmlns:p14="http://schemas.microsoft.com/office/powerpoint/2010/main" val="1019169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1246909" y="1482436"/>
            <a:ext cx="9628909" cy="4731328"/>
          </a:xfrm>
          <a:prstGeom prst="rect">
            <a:avLst/>
          </a:prstGeom>
          <a:solidFill>
            <a:schemeClr val="tx1"/>
          </a:solidFill>
          <a:ln cmpd="sng">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 name="Content Placeholder 5"/>
          <p:cNvPicPr>
            <a:picLocks noChangeAspect="1"/>
          </p:cNvPicPr>
          <p:nvPr/>
        </p:nvPicPr>
        <p:blipFill>
          <a:blip r:embed="rId2"/>
          <a:stretch>
            <a:fillRect/>
          </a:stretch>
        </p:blipFill>
        <p:spPr>
          <a:xfrm>
            <a:off x="7244838" y="1995738"/>
            <a:ext cx="2300943" cy="3447107"/>
          </a:xfrm>
          <a:prstGeom prst="rect">
            <a:avLst/>
          </a:prstGeom>
        </p:spPr>
      </p:pic>
      <p:pic>
        <p:nvPicPr>
          <p:cNvPr id="8" name="Content Placeholder 4"/>
          <p:cNvPicPr>
            <a:picLocks noChangeAspect="1"/>
          </p:cNvPicPr>
          <p:nvPr/>
        </p:nvPicPr>
        <p:blipFill>
          <a:blip r:embed="rId3"/>
          <a:stretch>
            <a:fillRect/>
          </a:stretch>
        </p:blipFill>
        <p:spPr>
          <a:xfrm>
            <a:off x="2316331" y="2452886"/>
            <a:ext cx="2989959" cy="2989959"/>
          </a:xfrm>
          <a:prstGeom prst="rect">
            <a:avLst/>
          </a:prstGeom>
        </p:spPr>
      </p:pic>
      <p:sp>
        <p:nvSpPr>
          <p:cNvPr id="2" name="Title 1"/>
          <p:cNvSpPr>
            <a:spLocks noGrp="1"/>
          </p:cNvSpPr>
          <p:nvPr>
            <p:ph type="title"/>
          </p:nvPr>
        </p:nvSpPr>
        <p:spPr/>
        <p:txBody>
          <a:bodyPr/>
          <a:lstStyle/>
          <a:p>
            <a:r>
              <a:rPr lang="en-US"/>
              <a:t>why?</a:t>
            </a:r>
            <a:endParaRPr lang="en-US" dirty="0"/>
          </a:p>
        </p:txBody>
      </p:sp>
    </p:spTree>
    <p:extLst>
      <p:ext uri="{BB962C8B-B14F-4D97-AF65-F5344CB8AC3E}">
        <p14:creationId xmlns:p14="http://schemas.microsoft.com/office/powerpoint/2010/main" val="17945399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23" name="Picture 22"/>
          <p:cNvPicPr>
            <a:picLocks noChangeAspect="1"/>
          </p:cNvPicPr>
          <p:nvPr/>
        </p:nvPicPr>
        <p:blipFill rotWithShape="1">
          <a:blip r:embed="rId3"/>
          <a:srcRect l="5509" t="1810" r="48023" b="47763"/>
          <a:stretch/>
        </p:blipFill>
        <p:spPr>
          <a:xfrm>
            <a:off x="-1" y="375032"/>
            <a:ext cx="8023534" cy="4897677"/>
          </a:xfrm>
          <a:prstGeom prst="rect">
            <a:avLst/>
          </a:prstGeom>
        </p:spPr>
      </p:pic>
      <p:sp>
        <p:nvSpPr>
          <p:cNvPr id="11" name="Shape 138"/>
          <p:cNvSpPr txBox="1">
            <a:spLocks noGrp="1"/>
          </p:cNvSpPr>
          <p:nvPr>
            <p:ph type="title"/>
          </p:nvPr>
        </p:nvSpPr>
        <p:spPr>
          <a:xfrm>
            <a:off x="8324121" y="2577266"/>
            <a:ext cx="3428744" cy="944222"/>
          </a:xfrm>
        </p:spPr>
        <p:txBody>
          <a:bodyPr>
            <a:noAutofit/>
          </a:bodyPr>
          <a:lstStyle/>
          <a:p>
            <a:pPr lvl="0"/>
            <a:r>
              <a:rPr lang="en-US" sz="6000" dirty="0" err="1">
                <a:solidFill>
                  <a:schemeClr val="tx1"/>
                </a:solidFill>
                <a:sym typeface="Calibri"/>
              </a:rPr>
              <a:t>ShakeMap</a:t>
            </a:r>
            <a:endParaRPr lang="en-US" sz="6000" dirty="0">
              <a:solidFill>
                <a:schemeClr val="tx1"/>
              </a:solidFill>
              <a:sym typeface="Calibri"/>
            </a:endParaRPr>
          </a:p>
        </p:txBody>
      </p:sp>
      <p:pic>
        <p:nvPicPr>
          <p:cNvPr id="1028" name="Picture 4" descr="Image result for transparent USGS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24121" y="1446756"/>
            <a:ext cx="3368926" cy="1347570"/>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4" descr="Image result for modified mercalli scale"/>
          <p:cNvPicPr>
            <a:picLocks noChangeAspect="1" noChangeArrowheads="1"/>
          </p:cNvPicPr>
          <p:nvPr/>
        </p:nvPicPr>
        <p:blipFill rotWithShape="1">
          <a:blip r:embed="rId5">
            <a:extLst>
              <a:ext uri="{28A0092B-C50C-407E-A947-70E740481C1C}">
                <a14:useLocalDpi xmlns:a14="http://schemas.microsoft.com/office/drawing/2010/main" val="0"/>
              </a:ext>
            </a:extLst>
          </a:blip>
          <a:srcRect l="-1" r="-483" b="48613"/>
          <a:stretch/>
        </p:blipFill>
        <p:spPr bwMode="auto">
          <a:xfrm>
            <a:off x="0" y="5423769"/>
            <a:ext cx="8148181" cy="750067"/>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4" descr="Image result for modified mercalli scale"/>
          <p:cNvPicPr>
            <a:picLocks noChangeAspect="1" noChangeArrowheads="1"/>
          </p:cNvPicPr>
          <p:nvPr/>
        </p:nvPicPr>
        <p:blipFill rotWithShape="1">
          <a:blip r:embed="rId5">
            <a:extLst>
              <a:ext uri="{28A0092B-C50C-407E-A947-70E740481C1C}">
                <a14:useLocalDpi xmlns:a14="http://schemas.microsoft.com/office/drawing/2010/main" val="0"/>
              </a:ext>
            </a:extLst>
          </a:blip>
          <a:srcRect l="197" t="81219"/>
          <a:stretch/>
        </p:blipFill>
        <p:spPr bwMode="auto">
          <a:xfrm>
            <a:off x="0" y="6173836"/>
            <a:ext cx="8104340" cy="402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8082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Image result for twitter log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25436"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66231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twitter data processing</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5432213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lstStyle/>
          <a:p>
            <a:r>
              <a:rPr lang="en-US" dirty="0"/>
              <a:t>Cluster at epicenter</a:t>
            </a:r>
          </a:p>
          <a:p>
            <a:endParaRPr lang="en-US" dirty="0"/>
          </a:p>
        </p:txBody>
      </p:sp>
    </p:spTree>
    <p:extLst>
      <p:ext uri="{BB962C8B-B14F-4D97-AF65-F5344CB8AC3E}">
        <p14:creationId xmlns:p14="http://schemas.microsoft.com/office/powerpoint/2010/main" val="14691482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Slate</Template>
  <TotalTime>1654</TotalTime>
  <Words>208</Words>
  <Application>Microsoft Office PowerPoint</Application>
  <PresentationFormat>Widescreen</PresentationFormat>
  <Paragraphs>74</Paragraphs>
  <Slides>12</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Trebuchet MS</vt:lpstr>
      <vt:lpstr>Wingdings 2</vt:lpstr>
      <vt:lpstr>Slate</vt:lpstr>
      <vt:lpstr>maxrlnd.shinyapps.io/MaxShiny</vt:lpstr>
      <vt:lpstr>Crowdsourced social data in earthquake analysis</vt:lpstr>
      <vt:lpstr>PowerPoint Presentation</vt:lpstr>
      <vt:lpstr>area of interest</vt:lpstr>
      <vt:lpstr>why?</vt:lpstr>
      <vt:lpstr>ShakeMap</vt:lpstr>
      <vt:lpstr>PowerPoint Presentation</vt:lpstr>
      <vt:lpstr>twitter data processing</vt:lpstr>
      <vt:lpstr>results</vt:lpstr>
      <vt:lpstr>challenges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crowdsourced data during and after an earthquake</dc:title>
  <dc:creator>Kristin</dc:creator>
  <cp:lastModifiedBy>Kristin</cp:lastModifiedBy>
  <cp:revision>60</cp:revision>
  <dcterms:modified xsi:type="dcterms:W3CDTF">2017-05-02T23:36:27Z</dcterms:modified>
</cp:coreProperties>
</file>